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Arial Narrow" panose="020B0606020202030204" pitchFamily="34" charset="0"/>
      <p:regular r:id="rId7"/>
      <p:bold r:id="rId8"/>
      <p:italic r:id="rId9"/>
      <p:boldItalic r:id="rId10"/>
    </p:embeddedFon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9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92" autoAdjust="0"/>
  </p:normalViewPr>
  <p:slideViewPr>
    <p:cSldViewPr snapToGrid="0">
      <p:cViewPr varScale="1">
        <p:scale>
          <a:sx n="93" d="100"/>
          <a:sy n="93" d="100"/>
        </p:scale>
        <p:origin x="77"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7ed47c973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7ed47c97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t-BR" sz="1200" b="1" dirty="0">
                <a:solidFill>
                  <a:schemeClr val="dk1"/>
                </a:solidFill>
                <a:latin typeface="Arial Narrow"/>
                <a:ea typeface="Arial Narrow"/>
                <a:cs typeface="Arial Narrow"/>
                <a:sym typeface="Arial Narrow"/>
              </a:rPr>
              <a:t>JOGO: Ecossistema Marinho</a:t>
            </a:r>
            <a:endParaRPr sz="1200" b="1" dirty="0">
              <a:solidFill>
                <a:schemeClr val="dk1"/>
              </a:solidFill>
              <a:latin typeface="Arial Narrow"/>
              <a:ea typeface="Arial Narrow"/>
              <a:cs typeface="Arial Narrow"/>
              <a:sym typeface="Arial Narrow"/>
            </a:endParaRPr>
          </a:p>
          <a:p>
            <a:pPr marL="0" lvl="0" indent="0" algn="l" rtl="0">
              <a:spcBef>
                <a:spcPts val="0"/>
              </a:spcBef>
              <a:spcAft>
                <a:spcPts val="0"/>
              </a:spcAft>
              <a:buClr>
                <a:schemeClr val="dk1"/>
              </a:buClr>
              <a:buSzPts val="1100"/>
              <a:buFont typeface="Arial"/>
              <a:buNone/>
            </a:pPr>
            <a:r>
              <a:rPr lang="pt-BR" sz="1200" b="1" dirty="0">
                <a:solidFill>
                  <a:schemeClr val="dk1"/>
                </a:solidFill>
                <a:latin typeface="Arial Narrow"/>
                <a:ea typeface="Arial Narrow"/>
                <a:cs typeface="Arial Narrow"/>
                <a:sym typeface="Arial Narrow"/>
              </a:rPr>
              <a:t>Tempo sugerido:</a:t>
            </a:r>
            <a:r>
              <a:rPr lang="pt-BR" sz="1200" dirty="0">
                <a:solidFill>
                  <a:schemeClr val="dk1"/>
                </a:solidFill>
                <a:latin typeface="Arial Narrow"/>
                <a:ea typeface="Arial Narrow"/>
                <a:cs typeface="Arial Narrow"/>
                <a:sym typeface="Arial Narrow"/>
              </a:rPr>
              <a:t> 30 minutos.</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b="1" dirty="0">
                <a:solidFill>
                  <a:schemeClr val="dk1"/>
                </a:solidFill>
                <a:latin typeface="Arial Narrow"/>
                <a:ea typeface="Arial Narrow"/>
                <a:cs typeface="Arial Narrow"/>
                <a:sym typeface="Arial Narrow"/>
              </a:rPr>
              <a:t>Orientações didáticas:</a:t>
            </a:r>
            <a:r>
              <a:rPr lang="pt-BR" sz="1200" dirty="0">
                <a:solidFill>
                  <a:schemeClr val="dk1"/>
                </a:solidFill>
                <a:latin typeface="Arial Narrow"/>
                <a:ea typeface="Arial Narrow"/>
                <a:cs typeface="Arial Narrow"/>
                <a:sym typeface="Arial Narrow"/>
              </a:rPr>
              <a:t> Faça antecipadamente a impressão do jogo de tabuleiro do Ecossistema Marinho, preferencialmente em tamanho A4, colorido, papel </a:t>
            </a:r>
            <a:r>
              <a:rPr lang="pt-BR" sz="1200" dirty="0" err="1">
                <a:solidFill>
                  <a:schemeClr val="dk1"/>
                </a:solidFill>
                <a:latin typeface="Arial Narrow"/>
                <a:ea typeface="Arial Narrow"/>
                <a:cs typeface="Arial Narrow"/>
                <a:sym typeface="Arial Narrow"/>
              </a:rPr>
              <a:t>canson</a:t>
            </a:r>
            <a:r>
              <a:rPr lang="pt-BR" sz="1200" dirty="0">
                <a:solidFill>
                  <a:schemeClr val="dk1"/>
                </a:solidFill>
                <a:latin typeface="Arial Narrow"/>
                <a:ea typeface="Arial Narrow"/>
                <a:cs typeface="Arial Narrow"/>
                <a:sym typeface="Arial Narrow"/>
              </a:rPr>
              <a:t>, ou caso não seja possível, imprima em folha sulfite e disponibilize cartolina ou papelão as crianças para colar a imagem e, assim, recortá-la para que fiquem com aspecto mais firme e resistente, facilitando o manuseio. </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Organize as crianças em grupos e explique que elas precisam criar 10 cartas do jogo de tabuleiro. Imprima antecipadamente a cartela com o modelo das cartas, que está disponível no material de apoio. Entregue uma cartela para cada grupo e peça que recortem as cartas e elaborem situações-problema que estabelecem informações sobre o que aprenderam como Mural do Mar. Proponha uma reflexão sobre as ações humanas que interferem na vida dos seres vivos e que influencia o número de espécies em uma população biológica. Alguns exemplos:</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b="1" dirty="0">
                <a:solidFill>
                  <a:schemeClr val="dk1"/>
                </a:solidFill>
                <a:latin typeface="Arial Narrow"/>
                <a:ea typeface="Arial Narrow"/>
                <a:cs typeface="Arial Narrow"/>
                <a:sym typeface="Arial Narrow"/>
              </a:rPr>
              <a:t>Carta 1: </a:t>
            </a:r>
            <a:r>
              <a:rPr lang="pt-BR" sz="1200" dirty="0">
                <a:solidFill>
                  <a:schemeClr val="dk1"/>
                </a:solidFill>
                <a:latin typeface="Arial Narrow"/>
                <a:ea typeface="Arial Narrow"/>
                <a:cs typeface="Arial Narrow"/>
                <a:sym typeface="Arial Narrow"/>
              </a:rPr>
              <a:t>O tamanho das populações de tartarugas marinhas vem diminuindo ao longo dos tempos e as pesquisas comprovam que um dos fatores que provocam as mortes destes animais é a ingestão de lixo de plástico. </a:t>
            </a:r>
            <a:r>
              <a:rPr lang="pt-BR" sz="1200" b="1" dirty="0">
                <a:solidFill>
                  <a:schemeClr val="dk1"/>
                </a:solidFill>
                <a:latin typeface="Arial Narrow"/>
                <a:ea typeface="Arial Narrow"/>
                <a:cs typeface="Arial Narrow"/>
                <a:sym typeface="Arial Narrow"/>
              </a:rPr>
              <a:t>VOLTE 2 CASAS. </a:t>
            </a:r>
            <a:endParaRPr sz="1200" b="1"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b="1" dirty="0">
                <a:solidFill>
                  <a:schemeClr val="dk1"/>
                </a:solidFill>
                <a:latin typeface="Arial Narrow"/>
                <a:ea typeface="Arial Narrow"/>
                <a:cs typeface="Arial Narrow"/>
                <a:sym typeface="Arial Narrow"/>
              </a:rPr>
              <a:t>Carta 2: </a:t>
            </a:r>
            <a:r>
              <a:rPr lang="pt-BR" sz="1200" dirty="0">
                <a:solidFill>
                  <a:schemeClr val="dk1"/>
                </a:solidFill>
                <a:latin typeface="Arial Narrow"/>
                <a:ea typeface="Arial Narrow"/>
                <a:cs typeface="Arial Narrow"/>
                <a:sym typeface="Arial Narrow"/>
              </a:rPr>
              <a:t>A proibição da pesca em períodos de reprodução ajuda a recuperar o tamanho das populações de peixes que estavam ameaçados pela pesca predatória. </a:t>
            </a:r>
            <a:r>
              <a:rPr lang="pt-BR" sz="1200" b="1" dirty="0">
                <a:solidFill>
                  <a:schemeClr val="dk1"/>
                </a:solidFill>
                <a:latin typeface="Arial Narrow"/>
                <a:ea typeface="Arial Narrow"/>
                <a:cs typeface="Arial Narrow"/>
                <a:sym typeface="Arial Narrow"/>
              </a:rPr>
              <a:t>AVANCE 3 CASAS. </a:t>
            </a:r>
            <a:endParaRPr sz="1200" b="1"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As crianças precisam ser estimuladas a propor alguns desafios sobre as relações mantidas entre os seres vivos e os acontecimentos naturais e outros causadas pelo ser humano, que vai além da subsistência e que pode causar impactos ambientais e afetar a dinâmica de uma população.</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Disponibilize um tabuleiro do jogo para cada grupo, solicite a confecção dos pinos que podem ser feitos com botões, tampinhas, círculos de papelão com cores diferentes, entre outros objetos. Providencie alguns dados, mesmo que seja de outros brinquedos para jogar. Caso não possuam, usem esse momento para </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confeccionar e utilize caixinha, cubo com números, e etc.</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Por fim, as crianças precisam criar coletivamente as regras do jogo.  Aguarde as considerações da turma, caso julgue necessário, use o exemplo a seguir:</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457200" lvl="0" indent="-304800" algn="just" rtl="0">
              <a:spcBef>
                <a:spcPts val="0"/>
              </a:spcBef>
              <a:spcAft>
                <a:spcPts val="0"/>
              </a:spcAft>
              <a:buClr>
                <a:schemeClr val="dk1"/>
              </a:buClr>
              <a:buSzPts val="1200"/>
              <a:buFont typeface="Arial Narrow"/>
              <a:buAutoNum type="arabicPeriod"/>
            </a:pPr>
            <a:r>
              <a:rPr lang="pt-BR" sz="1200" dirty="0">
                <a:solidFill>
                  <a:schemeClr val="dk1"/>
                </a:solidFill>
                <a:latin typeface="Arial Narrow"/>
                <a:ea typeface="Arial Narrow"/>
                <a:cs typeface="Arial Narrow"/>
                <a:sym typeface="Arial Narrow"/>
              </a:rPr>
              <a:t>Todos os jogadores jogam o dado uma vez.</a:t>
            </a:r>
            <a:endParaRPr sz="1200" dirty="0">
              <a:solidFill>
                <a:schemeClr val="dk1"/>
              </a:solidFill>
              <a:latin typeface="Arial Narrow"/>
              <a:ea typeface="Arial Narrow"/>
              <a:cs typeface="Arial Narrow"/>
              <a:sym typeface="Arial Narrow"/>
            </a:endParaRPr>
          </a:p>
          <a:p>
            <a:pPr marL="457200" lvl="0" indent="-304800" algn="just" rtl="0">
              <a:spcBef>
                <a:spcPts val="0"/>
              </a:spcBef>
              <a:spcAft>
                <a:spcPts val="0"/>
              </a:spcAft>
              <a:buClr>
                <a:schemeClr val="dk1"/>
              </a:buClr>
              <a:buSzPts val="1200"/>
              <a:buFont typeface="Arial Narrow"/>
              <a:buAutoNum type="arabicPeriod"/>
            </a:pPr>
            <a:r>
              <a:rPr lang="pt-BR" sz="1200" dirty="0">
                <a:solidFill>
                  <a:schemeClr val="dk1"/>
                </a:solidFill>
                <a:latin typeface="Arial Narrow"/>
                <a:ea typeface="Arial Narrow"/>
                <a:cs typeface="Arial Narrow"/>
                <a:sym typeface="Arial Narrow"/>
              </a:rPr>
              <a:t>Inicia a partida quem tirar o número maior.</a:t>
            </a:r>
            <a:endParaRPr sz="1200" dirty="0">
              <a:solidFill>
                <a:schemeClr val="dk1"/>
              </a:solidFill>
              <a:latin typeface="Arial Narrow"/>
              <a:ea typeface="Arial Narrow"/>
              <a:cs typeface="Arial Narrow"/>
              <a:sym typeface="Arial Narrow"/>
            </a:endParaRPr>
          </a:p>
          <a:p>
            <a:pPr marL="457200" lvl="0" indent="-304800" algn="just" rtl="0">
              <a:spcBef>
                <a:spcPts val="0"/>
              </a:spcBef>
              <a:spcAft>
                <a:spcPts val="0"/>
              </a:spcAft>
              <a:buClr>
                <a:schemeClr val="dk1"/>
              </a:buClr>
              <a:buSzPts val="1200"/>
              <a:buFont typeface="Arial Narrow"/>
              <a:buAutoNum type="arabicPeriod"/>
            </a:pPr>
            <a:r>
              <a:rPr lang="pt-BR" sz="1200" dirty="0">
                <a:solidFill>
                  <a:schemeClr val="dk1"/>
                </a:solidFill>
                <a:latin typeface="Arial Narrow"/>
                <a:ea typeface="Arial Narrow"/>
                <a:cs typeface="Arial Narrow"/>
                <a:sym typeface="Arial Narrow"/>
              </a:rPr>
              <a:t>Cada jogador lança o dado na sua vez e vai percorrer o tabuleiro seguindo as instruções das casas. </a:t>
            </a:r>
            <a:endParaRPr sz="1200" dirty="0">
              <a:solidFill>
                <a:schemeClr val="dk1"/>
              </a:solidFill>
              <a:latin typeface="Arial Narrow"/>
              <a:ea typeface="Arial Narrow"/>
              <a:cs typeface="Arial Narrow"/>
              <a:sym typeface="Arial Narrow"/>
            </a:endParaRPr>
          </a:p>
          <a:p>
            <a:pPr marL="457200" lvl="0" indent="-304800" algn="just" rtl="0">
              <a:spcBef>
                <a:spcPts val="0"/>
              </a:spcBef>
              <a:spcAft>
                <a:spcPts val="0"/>
              </a:spcAft>
              <a:buClr>
                <a:schemeClr val="dk1"/>
              </a:buClr>
              <a:buSzPts val="1200"/>
              <a:buFont typeface="Arial Narrow"/>
              <a:buAutoNum type="arabicPeriod"/>
            </a:pPr>
            <a:r>
              <a:rPr lang="pt-BR" sz="1200" dirty="0">
                <a:solidFill>
                  <a:schemeClr val="dk1"/>
                </a:solidFill>
                <a:latin typeface="Arial Narrow"/>
                <a:ea typeface="Arial Narrow"/>
                <a:cs typeface="Arial Narrow"/>
                <a:sym typeface="Arial Narrow"/>
              </a:rPr>
              <a:t>Vence o jogo quem chegar primeiro a linha de chegada.</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r>
              <a:rPr lang="pt-BR" sz="1200" dirty="0">
                <a:solidFill>
                  <a:schemeClr val="dk1"/>
                </a:solidFill>
                <a:latin typeface="Arial Narrow"/>
                <a:ea typeface="Arial Narrow"/>
                <a:cs typeface="Arial Narrow"/>
                <a:sym typeface="Arial Narrow"/>
              </a:rPr>
              <a:t>Estipule um tempo para a brincadeira, organize o tempo das rodadas garantindo que todos as crianças consigam jogar e conhecer o vencedor. Se existir possibilidade de tempo troque as crianças de equipes e propicie a socialização com outros grupos.</a:t>
            </a: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a:p>
            <a:pPr marL="0" lvl="0" indent="0" algn="just" rtl="0">
              <a:spcBef>
                <a:spcPts val="0"/>
              </a:spcBef>
              <a:spcAft>
                <a:spcPts val="0"/>
              </a:spcAft>
              <a:buClr>
                <a:schemeClr val="dk1"/>
              </a:buClr>
              <a:buSzPts val="1100"/>
              <a:buFont typeface="Arial"/>
              <a:buNone/>
            </a:pPr>
            <a:endParaRPr sz="1200" dirty="0">
              <a:solidFill>
                <a:schemeClr val="dk1"/>
              </a:solidFill>
              <a:latin typeface="Arial Narrow"/>
              <a:ea typeface="Arial Narrow"/>
              <a:cs typeface="Arial Narrow"/>
              <a:sym typeface="Arial Narrow"/>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flip="none" rotWithShape="1">
          <a:gsLst>
            <a:gs pos="0">
              <a:schemeClr val="accent1">
                <a:lumMod val="5000"/>
                <a:lumOff val="95000"/>
              </a:schemeClr>
            </a:gs>
            <a:gs pos="69000">
              <a:schemeClr val="bg1"/>
            </a:gs>
            <a:gs pos="100000">
              <a:srgbClr val="B2D9DE"/>
            </a:gs>
          </a:gsLst>
          <a:lin ang="4200000" scaled="0"/>
          <a:tileRect/>
        </a:gra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2" name="Imagem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0" y="4663217"/>
            <a:ext cx="1062574" cy="273908"/>
          </a:xfrm>
          <a:prstGeom prst="rect">
            <a:avLst/>
          </a:prstGeom>
        </p:spPr>
      </p:pic>
      <p:pic>
        <p:nvPicPr>
          <p:cNvPr id="3" name="Imagem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31080" y="4604951"/>
            <a:ext cx="951774" cy="332174"/>
          </a:xfrm>
          <a:prstGeom prst="rect">
            <a:avLst/>
          </a:prstGeom>
        </p:spPr>
      </p:pic>
      <p:pic>
        <p:nvPicPr>
          <p:cNvPr id="4" name="Imagem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304239" y="4558420"/>
            <a:ext cx="1442569" cy="425235"/>
          </a:xfrm>
          <a:prstGeom prst="rect">
            <a:avLst/>
          </a:prstGeom>
        </p:spPr>
      </p:pic>
      <p:cxnSp>
        <p:nvCxnSpPr>
          <p:cNvPr id="6" name="Conector reto 5"/>
          <p:cNvCxnSpPr/>
          <p:nvPr userDrawn="1"/>
        </p:nvCxnSpPr>
        <p:spPr>
          <a:xfrm flipH="1">
            <a:off x="311700" y="4489623"/>
            <a:ext cx="8435108"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pic>
        <p:nvPicPr>
          <p:cNvPr id="3" name="Image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01" y="1106144"/>
            <a:ext cx="715617" cy="1845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187" y="302172"/>
            <a:ext cx="8520600" cy="841800"/>
          </a:xfrm>
        </p:spPr>
        <p:txBody>
          <a:bodyPr/>
          <a:lstStyle/>
          <a:p>
            <a:r>
              <a:rPr lang="pt-BR" b="1" dirty="0">
                <a:latin typeface="Open Sans" panose="020B0606030504020204" pitchFamily="34" charset="0"/>
                <a:ea typeface="Open Sans" panose="020B0606030504020204" pitchFamily="34" charset="0"/>
                <a:cs typeface="Open Sans" panose="020B0606030504020204" pitchFamily="34" charset="0"/>
              </a:rPr>
              <a:t>REGRAS DO JOGO</a:t>
            </a:r>
            <a:endParaRPr lang="pt-BR" dirty="0"/>
          </a:p>
        </p:txBody>
      </p:sp>
      <p:sp>
        <p:nvSpPr>
          <p:cNvPr id="3" name="CaixaDeTexto 2"/>
          <p:cNvSpPr txBox="1"/>
          <p:nvPr/>
        </p:nvSpPr>
        <p:spPr>
          <a:xfrm>
            <a:off x="735496" y="1308732"/>
            <a:ext cx="7911548" cy="2893100"/>
          </a:xfrm>
          <a:prstGeom prst="rect">
            <a:avLst/>
          </a:prstGeom>
          <a:noFill/>
        </p:spPr>
        <p:txBody>
          <a:bodyPr wrap="square" rtlCol="0">
            <a:spAutoFit/>
          </a:bodyPr>
          <a:lstStyle/>
          <a:p>
            <a:pPr lvl="0">
              <a:buClr>
                <a:schemeClr val="dk1"/>
              </a:buClr>
              <a:buSzPts val="1100"/>
            </a:pPr>
            <a:r>
              <a:rPr lang="pt-BR" b="1" dirty="0">
                <a:solidFill>
                  <a:schemeClr val="dk1"/>
                </a:solidFill>
                <a:latin typeface="Arial Narrow"/>
                <a:ea typeface="Arial Narrow"/>
                <a:cs typeface="Arial Narrow"/>
                <a:sym typeface="Arial Narrow"/>
              </a:rPr>
              <a:t>JOGO: Ecossistema Marinho</a:t>
            </a:r>
          </a:p>
          <a:p>
            <a:pPr lvl="0">
              <a:buClr>
                <a:schemeClr val="dk1"/>
              </a:buClr>
              <a:buSzPts val="1100"/>
            </a:pPr>
            <a:r>
              <a:rPr lang="pt-BR" b="1" dirty="0">
                <a:solidFill>
                  <a:schemeClr val="dk1"/>
                </a:solidFill>
                <a:latin typeface="Arial Narrow"/>
                <a:ea typeface="Arial Narrow"/>
                <a:cs typeface="Arial Narrow"/>
                <a:sym typeface="Arial Narrow"/>
              </a:rPr>
              <a:t>Tempo sugerido:</a:t>
            </a:r>
            <a:r>
              <a:rPr lang="pt-BR" dirty="0">
                <a:solidFill>
                  <a:schemeClr val="dk1"/>
                </a:solidFill>
                <a:latin typeface="Arial Narrow"/>
                <a:ea typeface="Arial Narrow"/>
                <a:cs typeface="Arial Narrow"/>
                <a:sym typeface="Arial Narrow"/>
              </a:rPr>
              <a:t> 30 minutos.</a:t>
            </a:r>
          </a:p>
          <a:p>
            <a:pPr lvl="0" algn="just">
              <a:buClr>
                <a:schemeClr val="dk1"/>
              </a:buClr>
              <a:buSzPts val="1100"/>
            </a:pPr>
            <a:r>
              <a:rPr lang="pt-BR" b="1" dirty="0">
                <a:solidFill>
                  <a:schemeClr val="dk1"/>
                </a:solidFill>
                <a:latin typeface="Arial Narrow"/>
                <a:ea typeface="Arial Narrow"/>
                <a:cs typeface="Arial Narrow"/>
                <a:sym typeface="Arial Narrow"/>
              </a:rPr>
              <a:t>Orientações didáticas:</a:t>
            </a:r>
            <a:r>
              <a:rPr lang="pt-BR" dirty="0">
                <a:solidFill>
                  <a:schemeClr val="dk1"/>
                </a:solidFill>
                <a:latin typeface="Arial Narrow"/>
                <a:ea typeface="Arial Narrow"/>
                <a:cs typeface="Arial Narrow"/>
                <a:sym typeface="Arial Narrow"/>
              </a:rPr>
              <a:t> Faça antecipadamente a impressão do jogo de tabuleiro do Ecossistema Marinho, preferencialmente em tamanho A4, colorido, papel </a:t>
            </a:r>
            <a:r>
              <a:rPr lang="pt-BR" dirty="0" err="1">
                <a:solidFill>
                  <a:schemeClr val="dk1"/>
                </a:solidFill>
                <a:latin typeface="Arial Narrow"/>
                <a:ea typeface="Arial Narrow"/>
                <a:cs typeface="Arial Narrow"/>
                <a:sym typeface="Arial Narrow"/>
              </a:rPr>
              <a:t>canson</a:t>
            </a:r>
            <a:r>
              <a:rPr lang="pt-BR" dirty="0">
                <a:solidFill>
                  <a:schemeClr val="dk1"/>
                </a:solidFill>
                <a:latin typeface="Arial Narrow"/>
                <a:ea typeface="Arial Narrow"/>
                <a:cs typeface="Arial Narrow"/>
                <a:sym typeface="Arial Narrow"/>
              </a:rPr>
              <a:t>, ou caso não seja possível, imprima em folha sulfite e disponibilize cartolina ou papelão as crianças para colar a imagem e, assim, recortá-la para que fiquem com aspecto mais firme e resistente, facilitando o manuseio. </a:t>
            </a:r>
          </a:p>
          <a:p>
            <a:pPr lvl="0" algn="just">
              <a:buClr>
                <a:schemeClr val="dk1"/>
              </a:buClr>
              <a:buSzPts val="1100"/>
            </a:pPr>
            <a:endParaRPr lang="pt-BR" dirty="0">
              <a:solidFill>
                <a:schemeClr val="dk1"/>
              </a:solidFill>
              <a:latin typeface="Arial Narrow"/>
              <a:ea typeface="Arial Narrow"/>
              <a:cs typeface="Arial Narrow"/>
              <a:sym typeface="Arial Narrow"/>
            </a:endParaRPr>
          </a:p>
          <a:p>
            <a:pPr lvl="0" algn="just">
              <a:buClr>
                <a:schemeClr val="dk1"/>
              </a:buClr>
              <a:buSzPts val="1100"/>
            </a:pPr>
            <a:r>
              <a:rPr lang="pt-BR" dirty="0">
                <a:solidFill>
                  <a:schemeClr val="dk1"/>
                </a:solidFill>
                <a:latin typeface="Arial Narrow"/>
                <a:ea typeface="Arial Narrow"/>
                <a:cs typeface="Arial Narrow"/>
                <a:sym typeface="Arial Narrow"/>
              </a:rPr>
              <a:t>Organize as crianças em grupos e explique que elas precisam criar 10 cartas do jogo de tabuleiro. Imprima antecipadamente a cartela com o modelo das cartas, que está disponível no material de apoio. Entregue uma cartela para cada grupo e peça que recortem as cartas e elaborem situações-problema que estabelecem informações sobre o que aprenderam como Mural do Mar. Proponha uma reflexão sobre as ações humanas que interferem na vida dos seres vivos e que influencia o número de espécies em uma população biológica. Alguns exemplos:</a:t>
            </a:r>
          </a:p>
          <a:p>
            <a:pPr lvl="0" algn="just">
              <a:buClr>
                <a:schemeClr val="dk1"/>
              </a:buClr>
              <a:buSzPts val="1100"/>
            </a:pPr>
            <a:endParaRPr lang="pt-BR"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309911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187" y="302172"/>
            <a:ext cx="8520600" cy="841800"/>
          </a:xfrm>
        </p:spPr>
        <p:txBody>
          <a:bodyPr/>
          <a:lstStyle/>
          <a:p>
            <a:r>
              <a:rPr lang="pt-BR" b="1" dirty="0" smtClean="0">
                <a:latin typeface="Open Sans" panose="020B0606030504020204" pitchFamily="34" charset="0"/>
                <a:ea typeface="Open Sans" panose="020B0606030504020204" pitchFamily="34" charset="0"/>
                <a:cs typeface="Open Sans" panose="020B0606030504020204" pitchFamily="34" charset="0"/>
              </a:rPr>
              <a:t>REGRAS DO JOGO</a:t>
            </a:r>
            <a:endParaRPr lang="pt-BR"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aixaDeTexto 2"/>
          <p:cNvSpPr txBox="1"/>
          <p:nvPr/>
        </p:nvSpPr>
        <p:spPr>
          <a:xfrm>
            <a:off x="735496" y="1226352"/>
            <a:ext cx="7911548" cy="3323987"/>
          </a:xfrm>
          <a:prstGeom prst="rect">
            <a:avLst/>
          </a:prstGeom>
          <a:noFill/>
        </p:spPr>
        <p:txBody>
          <a:bodyPr wrap="square" rtlCol="0">
            <a:spAutoFit/>
          </a:bodyPr>
          <a:lstStyle/>
          <a:p>
            <a:pPr lvl="0" algn="just">
              <a:buClr>
                <a:schemeClr val="dk1"/>
              </a:buClr>
              <a:buSzPts val="1100"/>
            </a:pPr>
            <a:r>
              <a:rPr lang="pt-BR" b="1" dirty="0">
                <a:solidFill>
                  <a:schemeClr val="dk1"/>
                </a:solidFill>
                <a:latin typeface="Arial Narrow"/>
                <a:ea typeface="Arial Narrow"/>
                <a:cs typeface="Arial Narrow"/>
                <a:sym typeface="Arial Narrow"/>
              </a:rPr>
              <a:t>Carta 1: </a:t>
            </a:r>
            <a:r>
              <a:rPr lang="pt-BR" dirty="0">
                <a:solidFill>
                  <a:schemeClr val="dk1"/>
                </a:solidFill>
                <a:latin typeface="Arial Narrow"/>
                <a:ea typeface="Arial Narrow"/>
                <a:cs typeface="Arial Narrow"/>
                <a:sym typeface="Arial Narrow"/>
              </a:rPr>
              <a:t>O tamanho das populações de tartarugas marinhas vem diminuindo ao longo dos tempos e as pesquisas comprovam que um dos fatores que provocam as mortes destes animais é a ingestão de lixo de plástico. </a:t>
            </a:r>
            <a:r>
              <a:rPr lang="pt-BR" b="1" dirty="0">
                <a:solidFill>
                  <a:schemeClr val="dk1"/>
                </a:solidFill>
                <a:latin typeface="Arial Narrow"/>
                <a:ea typeface="Arial Narrow"/>
                <a:cs typeface="Arial Narrow"/>
                <a:sym typeface="Arial Narrow"/>
              </a:rPr>
              <a:t>VOLTE 2 CASAS. </a:t>
            </a:r>
          </a:p>
          <a:p>
            <a:pPr lvl="0" algn="just">
              <a:buClr>
                <a:schemeClr val="dk1"/>
              </a:buClr>
              <a:buSzPts val="1100"/>
            </a:pPr>
            <a:r>
              <a:rPr lang="pt-BR" b="1" dirty="0">
                <a:solidFill>
                  <a:schemeClr val="dk1"/>
                </a:solidFill>
                <a:latin typeface="Arial Narrow"/>
                <a:ea typeface="Arial Narrow"/>
                <a:cs typeface="Arial Narrow"/>
                <a:sym typeface="Arial Narrow"/>
              </a:rPr>
              <a:t>Carta 2: </a:t>
            </a:r>
            <a:r>
              <a:rPr lang="pt-BR" dirty="0">
                <a:solidFill>
                  <a:schemeClr val="dk1"/>
                </a:solidFill>
                <a:latin typeface="Arial Narrow"/>
                <a:ea typeface="Arial Narrow"/>
                <a:cs typeface="Arial Narrow"/>
                <a:sym typeface="Arial Narrow"/>
              </a:rPr>
              <a:t>A proibição da pesca em períodos de reprodução ajuda a recuperar o tamanho das populações de peixes que estavam ameaçados pela pesca predatória. </a:t>
            </a:r>
            <a:r>
              <a:rPr lang="pt-BR" b="1" dirty="0">
                <a:solidFill>
                  <a:schemeClr val="dk1"/>
                </a:solidFill>
                <a:latin typeface="Arial Narrow"/>
                <a:ea typeface="Arial Narrow"/>
                <a:cs typeface="Arial Narrow"/>
                <a:sym typeface="Arial Narrow"/>
              </a:rPr>
              <a:t>AVANCE 3 CASAS. </a:t>
            </a:r>
          </a:p>
          <a:p>
            <a:pPr lvl="0" algn="just">
              <a:buClr>
                <a:schemeClr val="dk1"/>
              </a:buClr>
              <a:buSzPts val="1100"/>
            </a:pPr>
            <a:endParaRPr lang="pt-BR" dirty="0">
              <a:solidFill>
                <a:schemeClr val="dk1"/>
              </a:solidFill>
              <a:latin typeface="Arial Narrow"/>
              <a:ea typeface="Arial Narrow"/>
              <a:cs typeface="Arial Narrow"/>
              <a:sym typeface="Arial Narrow"/>
            </a:endParaRPr>
          </a:p>
          <a:p>
            <a:pPr lvl="0" algn="just">
              <a:buClr>
                <a:schemeClr val="dk1"/>
              </a:buClr>
              <a:buSzPts val="1100"/>
            </a:pPr>
            <a:r>
              <a:rPr lang="pt-BR" dirty="0">
                <a:solidFill>
                  <a:schemeClr val="dk1"/>
                </a:solidFill>
                <a:latin typeface="Arial Narrow"/>
                <a:ea typeface="Arial Narrow"/>
                <a:cs typeface="Arial Narrow"/>
                <a:sym typeface="Arial Narrow"/>
              </a:rPr>
              <a:t>As crianças precisam ser estimuladas a propor alguns desafios sobre as relações mantidas entre os seres vivos e os acontecimentos naturais e outros causadas pelo ser humano, que vai além da subsistência e que pode causar impactos ambientais e afetar a dinâmica de uma população.</a:t>
            </a:r>
          </a:p>
          <a:p>
            <a:pPr lvl="0" algn="just">
              <a:buClr>
                <a:schemeClr val="dk1"/>
              </a:buClr>
              <a:buSzPts val="1100"/>
            </a:pPr>
            <a:endParaRPr lang="pt-BR" dirty="0">
              <a:solidFill>
                <a:schemeClr val="dk1"/>
              </a:solidFill>
              <a:latin typeface="Arial Narrow"/>
              <a:ea typeface="Arial Narrow"/>
              <a:cs typeface="Arial Narrow"/>
              <a:sym typeface="Arial Narrow"/>
            </a:endParaRPr>
          </a:p>
          <a:p>
            <a:pPr lvl="0" algn="just">
              <a:buClr>
                <a:schemeClr val="dk1"/>
              </a:buClr>
              <a:buSzPts val="1100"/>
            </a:pPr>
            <a:r>
              <a:rPr lang="pt-BR" dirty="0">
                <a:solidFill>
                  <a:schemeClr val="dk1"/>
                </a:solidFill>
                <a:latin typeface="Arial Narrow"/>
                <a:ea typeface="Arial Narrow"/>
                <a:cs typeface="Arial Narrow"/>
                <a:sym typeface="Arial Narrow"/>
              </a:rPr>
              <a:t>Disponibilize um tabuleiro do jogo para cada grupo, solicite a confecção dos pinos que podem ser feitos com botões, tampinhas, círculos de papelão com cores diferentes, entre outros objetos. Providencie alguns dados, mesmo que seja de outros brinquedos para jogar. Caso não possuam, usem esse momento para </a:t>
            </a:r>
          </a:p>
          <a:p>
            <a:pPr lvl="0" algn="just">
              <a:buClr>
                <a:schemeClr val="dk1"/>
              </a:buClr>
              <a:buSzPts val="1100"/>
            </a:pPr>
            <a:r>
              <a:rPr lang="pt-BR" dirty="0">
                <a:solidFill>
                  <a:schemeClr val="dk1"/>
                </a:solidFill>
                <a:latin typeface="Arial Narrow"/>
                <a:ea typeface="Arial Narrow"/>
                <a:cs typeface="Arial Narrow"/>
                <a:sym typeface="Arial Narrow"/>
              </a:rPr>
              <a:t>confeccionar e utilize caixinha, cubo com números, e etc.</a:t>
            </a:r>
          </a:p>
          <a:p>
            <a:pPr lvl="0" algn="just">
              <a:buClr>
                <a:schemeClr val="dk1"/>
              </a:buClr>
              <a:buSzPts val="1100"/>
            </a:pPr>
            <a:endParaRPr lang="pt-BR"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346496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2187" y="302172"/>
            <a:ext cx="8520600" cy="841800"/>
          </a:xfrm>
        </p:spPr>
        <p:txBody>
          <a:bodyPr/>
          <a:lstStyle/>
          <a:p>
            <a:r>
              <a:rPr lang="pt-BR" b="1" dirty="0" smtClean="0">
                <a:latin typeface="Open Sans" panose="020B0606030504020204" pitchFamily="34" charset="0"/>
                <a:ea typeface="Open Sans" panose="020B0606030504020204" pitchFamily="34" charset="0"/>
                <a:cs typeface="Open Sans" panose="020B0606030504020204" pitchFamily="34" charset="0"/>
              </a:rPr>
              <a:t>REGRAS DO JOGO</a:t>
            </a:r>
            <a:endParaRPr lang="pt-BR"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aixaDeTexto 2"/>
          <p:cNvSpPr txBox="1"/>
          <p:nvPr/>
        </p:nvSpPr>
        <p:spPr>
          <a:xfrm>
            <a:off x="735496" y="1226352"/>
            <a:ext cx="7911548" cy="2462213"/>
          </a:xfrm>
          <a:prstGeom prst="rect">
            <a:avLst/>
          </a:prstGeom>
          <a:noFill/>
        </p:spPr>
        <p:txBody>
          <a:bodyPr wrap="square" rtlCol="0">
            <a:spAutoFit/>
          </a:bodyPr>
          <a:lstStyle/>
          <a:p>
            <a:pPr lvl="0" algn="just">
              <a:buClr>
                <a:schemeClr val="dk1"/>
              </a:buClr>
              <a:buSzPts val="1100"/>
            </a:pPr>
            <a:r>
              <a:rPr lang="pt-BR" dirty="0">
                <a:solidFill>
                  <a:schemeClr val="dk1"/>
                </a:solidFill>
                <a:latin typeface="Arial Narrow"/>
                <a:ea typeface="Arial Narrow"/>
                <a:cs typeface="Arial Narrow"/>
                <a:sym typeface="Arial Narrow"/>
              </a:rPr>
              <a:t>Por fim, as crianças precisam criar coletivamente as regras do jogo.  Aguarde as considerações da turma, caso julgue necessário, use o exemplo a seguir:</a:t>
            </a:r>
          </a:p>
          <a:p>
            <a:pPr lvl="0" algn="just">
              <a:buClr>
                <a:schemeClr val="dk1"/>
              </a:buClr>
              <a:buSzPts val="1100"/>
            </a:pPr>
            <a:endParaRPr lang="pt-BR" dirty="0">
              <a:solidFill>
                <a:schemeClr val="dk1"/>
              </a:solidFill>
              <a:latin typeface="Arial Narrow"/>
              <a:ea typeface="Arial Narrow"/>
              <a:cs typeface="Arial Narrow"/>
              <a:sym typeface="Arial Narrow"/>
            </a:endParaRPr>
          </a:p>
          <a:p>
            <a:pPr marL="457200" lvl="0" indent="-304800" algn="just">
              <a:buClr>
                <a:schemeClr val="dk1"/>
              </a:buClr>
              <a:buSzPts val="1200"/>
              <a:buFont typeface="Arial Narrow"/>
              <a:buAutoNum type="arabicPeriod"/>
            </a:pPr>
            <a:r>
              <a:rPr lang="pt-BR" dirty="0">
                <a:solidFill>
                  <a:schemeClr val="dk1"/>
                </a:solidFill>
                <a:latin typeface="Arial Narrow"/>
                <a:ea typeface="Arial Narrow"/>
                <a:cs typeface="Arial Narrow"/>
                <a:sym typeface="Arial Narrow"/>
              </a:rPr>
              <a:t>Todos os jogadores jogam o dado uma vez.</a:t>
            </a:r>
          </a:p>
          <a:p>
            <a:pPr marL="457200" lvl="0" indent="-304800" algn="just">
              <a:buClr>
                <a:schemeClr val="dk1"/>
              </a:buClr>
              <a:buSzPts val="1200"/>
              <a:buFont typeface="Arial Narrow"/>
              <a:buAutoNum type="arabicPeriod"/>
            </a:pPr>
            <a:r>
              <a:rPr lang="pt-BR" dirty="0">
                <a:solidFill>
                  <a:schemeClr val="dk1"/>
                </a:solidFill>
                <a:latin typeface="Arial Narrow"/>
                <a:ea typeface="Arial Narrow"/>
                <a:cs typeface="Arial Narrow"/>
                <a:sym typeface="Arial Narrow"/>
              </a:rPr>
              <a:t>Inicia a partida quem tirar o número maior.</a:t>
            </a:r>
          </a:p>
          <a:p>
            <a:pPr marL="457200" lvl="0" indent="-304800" algn="just">
              <a:buClr>
                <a:schemeClr val="dk1"/>
              </a:buClr>
              <a:buSzPts val="1200"/>
              <a:buFont typeface="Arial Narrow"/>
              <a:buAutoNum type="arabicPeriod"/>
            </a:pPr>
            <a:r>
              <a:rPr lang="pt-BR" dirty="0">
                <a:solidFill>
                  <a:schemeClr val="dk1"/>
                </a:solidFill>
                <a:latin typeface="Arial Narrow"/>
                <a:ea typeface="Arial Narrow"/>
                <a:cs typeface="Arial Narrow"/>
                <a:sym typeface="Arial Narrow"/>
              </a:rPr>
              <a:t>Cada jogador lança o dado na sua vez e vai percorrer o tabuleiro seguindo as instruções das casas. </a:t>
            </a:r>
          </a:p>
          <a:p>
            <a:pPr marL="457200" lvl="0" indent="-304800" algn="just">
              <a:buClr>
                <a:schemeClr val="dk1"/>
              </a:buClr>
              <a:buSzPts val="1200"/>
              <a:buFont typeface="Arial Narrow"/>
              <a:buAutoNum type="arabicPeriod"/>
            </a:pPr>
            <a:r>
              <a:rPr lang="pt-BR" dirty="0">
                <a:solidFill>
                  <a:schemeClr val="dk1"/>
                </a:solidFill>
                <a:latin typeface="Arial Narrow"/>
                <a:ea typeface="Arial Narrow"/>
                <a:cs typeface="Arial Narrow"/>
                <a:sym typeface="Arial Narrow"/>
              </a:rPr>
              <a:t>Vence o jogo quem chegar primeiro a linha de chegada.</a:t>
            </a:r>
          </a:p>
          <a:p>
            <a:pPr lvl="0" algn="just">
              <a:buClr>
                <a:schemeClr val="dk1"/>
              </a:buClr>
              <a:buSzPts val="1100"/>
            </a:pPr>
            <a:endParaRPr lang="pt-BR" dirty="0">
              <a:solidFill>
                <a:schemeClr val="dk1"/>
              </a:solidFill>
              <a:latin typeface="Arial Narrow"/>
              <a:ea typeface="Arial Narrow"/>
              <a:cs typeface="Arial Narrow"/>
              <a:sym typeface="Arial Narrow"/>
            </a:endParaRPr>
          </a:p>
          <a:p>
            <a:pPr lvl="0" algn="just">
              <a:buClr>
                <a:schemeClr val="dk1"/>
              </a:buClr>
              <a:buSzPts val="1100"/>
            </a:pPr>
            <a:r>
              <a:rPr lang="pt-BR" dirty="0">
                <a:solidFill>
                  <a:schemeClr val="dk1"/>
                </a:solidFill>
                <a:latin typeface="Arial Narrow"/>
                <a:ea typeface="Arial Narrow"/>
                <a:cs typeface="Arial Narrow"/>
                <a:sym typeface="Arial Narrow"/>
              </a:rPr>
              <a:t>Estipule um tempo para a brincadeira, organize o tempo das rodadas garantindo que todos as crianças consigam jogar e conhecer o vencedor. Se existir possibilidade de tempo troque as crianças de equipes e propicie a socialização com outros grupos</a:t>
            </a:r>
            <a:r>
              <a:rPr lang="pt-BR" dirty="0" smtClean="0">
                <a:solidFill>
                  <a:schemeClr val="dk1"/>
                </a:solidFill>
                <a:latin typeface="Arial Narrow"/>
                <a:ea typeface="Arial Narrow"/>
                <a:cs typeface="Arial Narrow"/>
                <a:sym typeface="Arial Narrow"/>
              </a:rPr>
              <a:t>.</a:t>
            </a:r>
            <a:endParaRPr lang="pt-BR" dirty="0">
              <a:solidFill>
                <a:schemeClr val="dk1"/>
              </a:solidFill>
              <a:latin typeface="Arial Narrow"/>
              <a:ea typeface="Arial Narrow"/>
              <a:cs typeface="Arial Narrow"/>
              <a:sym typeface="Arial Narrow"/>
            </a:endParaRPr>
          </a:p>
        </p:txBody>
      </p:sp>
    </p:spTree>
    <p:extLst>
      <p:ext uri="{BB962C8B-B14F-4D97-AF65-F5344CB8AC3E}">
        <p14:creationId xmlns:p14="http://schemas.microsoft.com/office/powerpoint/2010/main" val="115432511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955</Words>
  <Application>Microsoft Office PowerPoint</Application>
  <PresentationFormat>Apresentação na tela (16:9)</PresentationFormat>
  <Paragraphs>48</Paragraphs>
  <Slides>4</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vt:i4>
      </vt:variant>
    </vt:vector>
  </HeadingPairs>
  <TitlesOfParts>
    <vt:vector size="8" baseType="lpstr">
      <vt:lpstr>Arial Narrow</vt:lpstr>
      <vt:lpstr>Arial</vt:lpstr>
      <vt:lpstr>Open Sans</vt:lpstr>
      <vt:lpstr>Simple Light</vt:lpstr>
      <vt:lpstr>Apresentação do PowerPoint</vt:lpstr>
      <vt:lpstr>REGRAS DO JOGO</vt:lpstr>
      <vt:lpstr>REGRAS DO JOGO</vt:lpstr>
      <vt:lpstr>REGRAS DO JOGO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Silvio Oliveira</dc:creator>
  <cp:lastModifiedBy>Windows User</cp:lastModifiedBy>
  <cp:revision>2</cp:revision>
  <dcterms:modified xsi:type="dcterms:W3CDTF">2021-06-21T19:42:20Z</dcterms:modified>
</cp:coreProperties>
</file>