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13"/>
      <p:bold r:id="rId14"/>
      <p:italic r:id="rId15"/>
      <p:boldItalic r:id="rId16"/>
    </p:embeddedFont>
    <p:embeddedFont>
      <p:font typeface="Open Sans Light" panose="020B0306030504020204" pitchFamily="34" charset="0"/>
      <p:regular r:id="rId17"/>
      <p:bold r:id="rId18"/>
      <p:italic r:id="rId19"/>
      <p:boldItalic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iD+fkoSpBw9Gd5blwRyH1v5Gbz+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19f10ba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e19f10ba7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666666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e0f6b9d34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ge0f6b9d34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409650" y="309850"/>
            <a:ext cx="8324700" cy="42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pt-BR" sz="260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Mar, por que preservar</a:t>
            </a:r>
            <a:r>
              <a:rPr lang="pt-BR" sz="2600" b="1" dirty="0"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 sz="260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dirty="0">
                <a:latin typeface="Open Sans"/>
                <a:ea typeface="Open Sans"/>
                <a:cs typeface="Open Sans"/>
                <a:sym typeface="Open Sans"/>
              </a:rPr>
              <a:t>Ensino Fundamental - 3</a:t>
            </a:r>
            <a:r>
              <a:rPr lang="pt-BR" sz="180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° ano</a:t>
            </a:r>
            <a:endParaRPr sz="180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Componente Curricular: </a:t>
            </a:r>
            <a:r>
              <a:rPr lang="pt-BR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Ciências </a:t>
            </a:r>
            <a:endParaRPr sz="18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Objetos do Conhecimento: </a:t>
            </a:r>
            <a:r>
              <a:rPr lang="pt-BR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Água no ambiente: uso, tratamento e poluição.</a:t>
            </a: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Habilidade: </a:t>
            </a:r>
            <a:r>
              <a:rPr lang="pt-BR" sz="180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Reconhecer os agentes poluidores do ambiente e propor soluções para ameni</a:t>
            </a:r>
            <a:r>
              <a:rPr lang="pt-BR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zar os impactos ambientais.</a:t>
            </a:r>
            <a:endParaRPr sz="180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Objetivo de aprendizagem:</a:t>
            </a:r>
            <a:r>
              <a:rPr lang="pt-BR" sz="1800" b="1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Reconhecer a fauna aquática marinha e os </a:t>
            </a:r>
            <a:r>
              <a:rPr lang="pt-BR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agentes poluidores do ambiente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relacionando-os com a necessidade da conservação das espécies, l</a:t>
            </a:r>
            <a:r>
              <a:rPr lang="pt-BR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evando em consideração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defesa do meio ambiente</a:t>
            </a:r>
            <a:r>
              <a:rPr lang="pt-BR" sz="1800" dirty="0"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2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" name="Google Shape;1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3150" y="4742163"/>
            <a:ext cx="979141" cy="25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ge19f10ba70_0_0"/>
          <p:cNvPicPr preferRelativeResize="0"/>
          <p:nvPr/>
        </p:nvPicPr>
        <p:blipFill rotWithShape="1">
          <a:blip r:embed="rId4">
            <a:alphaModFix/>
          </a:blip>
          <a:srcRect l="9039" r="20834"/>
          <a:stretch/>
        </p:blipFill>
        <p:spPr>
          <a:xfrm>
            <a:off x="3256461" y="1952717"/>
            <a:ext cx="2558556" cy="205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e19f10ba70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2720" y="1952717"/>
            <a:ext cx="3074500" cy="205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e19f10ba70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000" y="1952717"/>
            <a:ext cx="2813614" cy="168821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e19f10ba70_0_0"/>
          <p:cNvSpPr txBox="1"/>
          <p:nvPr/>
        </p:nvSpPr>
        <p:spPr>
          <a:xfrm>
            <a:off x="303000" y="207250"/>
            <a:ext cx="8538000" cy="11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Acessem outros recursos disponíveis no material de apoio, além de de oferecer um conteúdo relevante, contribui com atividades lúdico-educativas que poderão ser abordadas com as crianças dos anos iniciais do Ensino Fundamental e complementam o tema desta atividade. </a:t>
            </a:r>
            <a:endParaRPr sz="1600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" name="Google Shape;1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63150" y="4742163"/>
            <a:ext cx="979141" cy="25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7EE"/>
            </a:gs>
            <a:gs pos="100000">
              <a:srgbClr val="113D8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/>
          <p:nvPr/>
        </p:nvSpPr>
        <p:spPr>
          <a:xfrm rot="849">
            <a:off x="237575" y="1334100"/>
            <a:ext cx="3644700" cy="24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pt-BR" sz="3700" b="1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 que mais lhe chama a atenção ao ver a imagem?</a:t>
            </a:r>
            <a:endParaRPr sz="3700" b="1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0" name="Google Shape;60;p3"/>
          <p:cNvPicPr preferRelativeResize="0"/>
          <p:nvPr/>
        </p:nvPicPr>
        <p:blipFill rotWithShape="1">
          <a:blip r:embed="rId3">
            <a:alphaModFix/>
          </a:blip>
          <a:srcRect l="18740" t="23398" r="49391" b="26051"/>
          <a:stretch/>
        </p:blipFill>
        <p:spPr>
          <a:xfrm>
            <a:off x="3956227" y="0"/>
            <a:ext cx="518777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3"/>
          <p:cNvSpPr txBox="1"/>
          <p:nvPr/>
        </p:nvSpPr>
        <p:spPr>
          <a:xfrm>
            <a:off x="3956225" y="4892400"/>
            <a:ext cx="27558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Imagem: Alexandre Huber - Arte Marinha</a:t>
            </a:r>
            <a:endParaRPr sz="1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/>
          <p:nvPr/>
        </p:nvSpPr>
        <p:spPr>
          <a:xfrm>
            <a:off x="0" y="1635600"/>
            <a:ext cx="9106200" cy="16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400" b="1" i="0" u="none" strike="noStrike" cap="none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Mar, por que preservar?</a:t>
            </a:r>
            <a:endParaRPr sz="4400" b="1" i="0" u="none" strike="noStrike" cap="none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800" b="0" i="0" u="none" strike="noStrike" cap="none" dirty="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7" name="Google Shape;67;p4"/>
          <p:cNvSpPr txBox="1"/>
          <p:nvPr/>
        </p:nvSpPr>
        <p:spPr>
          <a:xfrm>
            <a:off x="6388200" y="4870025"/>
            <a:ext cx="27558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Imagem: Alexandre Huber - Arte Marinha</a:t>
            </a:r>
            <a:endParaRPr sz="10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"/>
          <p:cNvSpPr txBox="1"/>
          <p:nvPr/>
        </p:nvSpPr>
        <p:spPr>
          <a:xfrm>
            <a:off x="331800" y="333825"/>
            <a:ext cx="8480400" cy="43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Mural Virtual do Mar</a:t>
            </a:r>
            <a:endParaRPr sz="2400" b="1" i="0" u="none" strike="noStrike" cap="none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pt-BR" sz="1600">
                <a:latin typeface="Open Sans"/>
                <a:ea typeface="Open Sans"/>
                <a:cs typeface="Open Sans"/>
                <a:sym typeface="Open Sans"/>
              </a:rPr>
              <a:t>Vocês irão usar o padlet, uma ferramenta que permite criar murais virtuais colaborativos, interativos e com a participação de todos ao mesmo tempo. 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 o uso do computador, tablet ou </a:t>
            </a:r>
            <a:r>
              <a:rPr lang="pt-BR" sz="16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smartphone, </a:t>
            </a:r>
            <a:r>
              <a:rPr lang="pt-B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acessem o link disponibilizado pelo(a) professor(a). É possível também acessá-lo através da leitura do QR Code.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>
                <a:latin typeface="Open Sans"/>
                <a:ea typeface="Open Sans"/>
                <a:cs typeface="Open Sans"/>
                <a:sym typeface="Open Sans"/>
              </a:rPr>
              <a:t>A ideia é construir </a:t>
            </a:r>
            <a:r>
              <a:rPr lang="pt-B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um mural virtual</a:t>
            </a:r>
            <a:r>
              <a:rPr lang="pt-BR" sz="16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t-B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coletivo para que possam conhecer </a:t>
            </a:r>
            <a:r>
              <a:rPr lang="pt-BR" sz="1600">
                <a:latin typeface="Open Sans"/>
                <a:ea typeface="Open Sans"/>
                <a:cs typeface="Open Sans"/>
                <a:sym typeface="Open Sans"/>
              </a:rPr>
              <a:t>os seres vivos que moram no mar, pesquisar </a:t>
            </a:r>
            <a:r>
              <a:rPr lang="pt-B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os agentes poluidores do ambiente, </a:t>
            </a:r>
            <a:r>
              <a:rPr lang="pt-BR" sz="1600">
                <a:latin typeface="Open Sans"/>
                <a:ea typeface="Open Sans"/>
                <a:cs typeface="Open Sans"/>
                <a:sym typeface="Open Sans"/>
              </a:rPr>
              <a:t>as ameaças que as espécies marinhas enfrentam e </a:t>
            </a:r>
            <a:r>
              <a:rPr lang="pt-B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compartilhar ideias para propor soluções.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Busquem imagens e informações e colem no mural de maneira que fiquem organizadas de acordo com as indicações de cada coluna. É importante </a:t>
            </a:r>
            <a:r>
              <a:rPr lang="pt-BR" sz="1600">
                <a:latin typeface="Open Sans"/>
                <a:ea typeface="Open Sans"/>
                <a:cs typeface="Open Sans"/>
                <a:sym typeface="Open Sans"/>
              </a:rPr>
              <a:t>usar</a:t>
            </a:r>
            <a:r>
              <a:rPr lang="pt-BR" sz="16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os sites confiáveis sugeridos</a:t>
            </a:r>
            <a:r>
              <a:rPr lang="pt-BR" sz="16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t-B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pelo(a) professor(a).</a:t>
            </a:r>
            <a:endParaRPr sz="1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3" name="Google Shape;73;p5"/>
          <p:cNvPicPr preferRelativeResize="0"/>
          <p:nvPr/>
        </p:nvPicPr>
        <p:blipFill rotWithShape="1">
          <a:blip r:embed="rId4">
            <a:alphaModFix/>
          </a:blip>
          <a:srcRect l="11647" t="19305" r="9282" b="29378"/>
          <a:stretch/>
        </p:blipFill>
        <p:spPr>
          <a:xfrm>
            <a:off x="6643275" y="235475"/>
            <a:ext cx="2168925" cy="69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63150" y="4742163"/>
            <a:ext cx="979141" cy="25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"/>
          <p:cNvSpPr txBox="1"/>
          <p:nvPr/>
        </p:nvSpPr>
        <p:spPr>
          <a:xfrm>
            <a:off x="331800" y="195050"/>
            <a:ext cx="84804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9" name="Google Shape;79;p6"/>
          <p:cNvPicPr preferRelativeResize="0"/>
          <p:nvPr/>
        </p:nvPicPr>
        <p:blipFill rotWithShape="1">
          <a:blip r:embed="rId4">
            <a:alphaModFix/>
          </a:blip>
          <a:srcRect t="9141" b="7448"/>
          <a:stretch/>
        </p:blipFill>
        <p:spPr>
          <a:xfrm>
            <a:off x="0" y="0"/>
            <a:ext cx="9144001" cy="428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63150" y="4742163"/>
            <a:ext cx="979141" cy="25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"/>
          <p:cNvSpPr txBox="1"/>
          <p:nvPr/>
        </p:nvSpPr>
        <p:spPr>
          <a:xfrm>
            <a:off x="370350" y="306075"/>
            <a:ext cx="8403300" cy="43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Compartilhando ideias...</a:t>
            </a:r>
            <a:endParaRPr sz="24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700">
                <a:latin typeface="Open Sans"/>
                <a:ea typeface="Open Sans"/>
                <a:cs typeface="Open Sans"/>
                <a:sym typeface="Open Sans"/>
              </a:rPr>
              <a:t>Reúna as crianças para a apresentação e compartilhe o resultado final. Incentive-as a falar das descobertas que fizeram ao realizar o Mural Virtual do Mar. Retome também a questão norteadora: </a:t>
            </a:r>
            <a:r>
              <a:rPr lang="pt-BR" sz="1700" i="1">
                <a:latin typeface="Open Sans"/>
                <a:ea typeface="Open Sans"/>
                <a:cs typeface="Open Sans"/>
                <a:sym typeface="Open Sans"/>
              </a:rPr>
              <a:t>“Mar, por que preservar?”</a:t>
            </a:r>
            <a:r>
              <a:rPr lang="pt-BR" sz="1700">
                <a:latin typeface="Open Sans"/>
                <a:ea typeface="Open Sans"/>
                <a:cs typeface="Open Sans"/>
                <a:sym typeface="Open Sans"/>
              </a:rPr>
              <a:t> e peça a participação da turma toda para respondê-la, relacionando as informações que estão dispostas no mural.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700">
                <a:latin typeface="Open Sans"/>
                <a:ea typeface="Open Sans"/>
                <a:cs typeface="Open Sans"/>
                <a:sym typeface="Open Sans"/>
              </a:rPr>
              <a:t>Outras perguntas podem ser feitas para motivar a discussão: </a:t>
            </a:r>
            <a:r>
              <a:rPr lang="pt-BR" sz="1700" i="1">
                <a:latin typeface="Open Sans"/>
                <a:ea typeface="Open Sans"/>
                <a:cs typeface="Open Sans"/>
                <a:sym typeface="Open Sans"/>
              </a:rPr>
              <a:t>”O que mais chamou sua atenção?”; “De que maneira a poluição e o lixo podem prejudicar o ambiente?”; “É possível diminuir os efeitos negativos?”; “Sugira estratégias que ajudam a preservar a biodiversidade?”; “Por que isso é importante?”</a:t>
            </a:r>
            <a:r>
              <a:rPr lang="pt-BR" sz="1700"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Google Shape;1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3150" y="4742163"/>
            <a:ext cx="979141" cy="25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e0f6b9d34c_0_7"/>
          <p:cNvSpPr txBox="1"/>
          <p:nvPr/>
        </p:nvSpPr>
        <p:spPr>
          <a:xfrm>
            <a:off x="370350" y="306075"/>
            <a:ext cx="8403300" cy="43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>
                <a:latin typeface="Open Sans"/>
                <a:ea typeface="Open Sans"/>
                <a:cs typeface="Open Sans"/>
                <a:sym typeface="Open Sans"/>
              </a:rPr>
              <a:t>Para refletir</a:t>
            </a:r>
            <a:r>
              <a:rPr lang="pt-BR" sz="24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...</a:t>
            </a:r>
            <a:endParaRPr sz="24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latin typeface="Open Sans"/>
                <a:ea typeface="Open Sans"/>
                <a:cs typeface="Open Sans"/>
                <a:sym typeface="Open Sans"/>
              </a:rPr>
              <a:t>Cerca de 80% da poluição que encontramos no mar é de origem terrestre, como os plásticos, os efluentes domésticos e industriais. O plástico é um dos grandes problemas, que enquanto "espera" 450 anos para ser degradado pela natureza, forma diversos microplásticos. Plânctons e pequenos crustáceos se alimentam dos microplásticos, se intoxicam e, consequentemente, fazem o mesmo ao serem comidos por pequenos peixes. O processo vai se repetindo ao longo da cadeia alimentar até chegar aos grandes peixes, como o atum, e, finalmente ao próprio ser humano.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latin typeface="Open Sans"/>
                <a:ea typeface="Open Sans"/>
                <a:cs typeface="Open Sans"/>
                <a:sym typeface="Open Sans"/>
              </a:rPr>
              <a:t>Ser sustentável é desenvolver-se sem comprometer a qualidade de vida das gerações presentes e futuras. E não são apenas as gerações humanas, mas de todos os seres vivos que compartilham a vida na Terra. Devemos valorizar e usufruir das riquezas naturais existentes, com respeito e amor.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Google Shape;1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3150" y="4742163"/>
            <a:ext cx="979141" cy="25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8"/>
          <p:cNvSpPr txBox="1"/>
          <p:nvPr/>
        </p:nvSpPr>
        <p:spPr>
          <a:xfrm>
            <a:off x="337800" y="268250"/>
            <a:ext cx="8468400" cy="4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" name="Google Shape;95;p8"/>
          <p:cNvSpPr txBox="1"/>
          <p:nvPr/>
        </p:nvSpPr>
        <p:spPr>
          <a:xfrm>
            <a:off x="337800" y="200892"/>
            <a:ext cx="8549891" cy="30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4400" b="1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Você </a:t>
            </a:r>
            <a:r>
              <a:rPr lang="pt-BR" sz="4400" b="1" i="0" u="none" strike="noStrike" cap="none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Sabia?</a:t>
            </a:r>
            <a:r>
              <a:rPr lang="pt-BR" sz="44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lang="pt-BR" sz="44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b="1" i="0" u="none" strike="noStrike" cap="none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Na </a:t>
            </a:r>
            <a:r>
              <a:rPr lang="pt-BR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SABINA, há aquários que simula o ambiente marinho que é o habitat de muitos </a:t>
            </a:r>
            <a:r>
              <a:rPr lang="pt-BR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seres vivos</a:t>
            </a:r>
            <a:r>
              <a:rPr lang="pt-BR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Os recintos promovem abrigos aos animais que chegam por meio de resgate. </a:t>
            </a:r>
            <a:endParaRPr lang="pt-BR" b="1" i="0" u="none" strike="noStrike" cap="none" dirty="0" smtClean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lang="pt-BR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b="1" i="0" u="none" strike="noStrike" cap="none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Neles </a:t>
            </a:r>
            <a:r>
              <a:rPr lang="pt-BR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vivem algumas espécies encontradas em nosso litoral, como Tubarão-Lixa, </a:t>
            </a:r>
            <a:endParaRPr lang="pt-BR" b="1" dirty="0" smtClean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b="1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Tartaruga-Verde</a:t>
            </a:r>
            <a:r>
              <a:rPr lang="pt-BR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 Raia-</a:t>
            </a:r>
            <a:r>
              <a:rPr lang="pt-BR" b="1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Ticonha</a:t>
            </a:r>
            <a:r>
              <a:rPr lang="pt-BR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 Moreias, </a:t>
            </a:r>
            <a:r>
              <a:rPr lang="pt-BR" b="1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Salemas</a:t>
            </a:r>
            <a:r>
              <a:rPr lang="pt-BR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pt-BR" b="1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Sargentinhos</a:t>
            </a:r>
            <a:r>
              <a:rPr lang="pt-BR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 Rêmoras, entre outros.</a:t>
            </a:r>
            <a:endParaRPr b="1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lang="pt-BR" sz="4400" b="1" i="0" u="none" strike="noStrike" cap="none" dirty="0" smtClean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lang="pt-BR" sz="4400" b="1" i="0" u="none" strike="noStrike" cap="none" dirty="0" smtClean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28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pt-BR" sz="2800" b="1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Tanque Oceânico</a:t>
            </a:r>
            <a:r>
              <a:rPr lang="pt-BR" sz="280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80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80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9"/>
          <p:cNvSpPr txBox="1"/>
          <p:nvPr/>
        </p:nvSpPr>
        <p:spPr>
          <a:xfrm>
            <a:off x="0" y="3792600"/>
            <a:ext cx="9199418" cy="1350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b="1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Com </a:t>
            </a:r>
            <a:r>
              <a:rPr lang="pt-BR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os aquários, </a:t>
            </a:r>
            <a:r>
              <a:rPr lang="pt-BR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as crianças </a:t>
            </a:r>
            <a:r>
              <a:rPr lang="pt-BR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podem </a:t>
            </a:r>
            <a:r>
              <a:rPr lang="pt-BR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ver </a:t>
            </a:r>
            <a:r>
              <a:rPr lang="pt-BR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os animais vivos e ao, mesmo tempo, </a:t>
            </a:r>
            <a:endParaRPr lang="pt-BR" b="1" i="0" u="none" strike="noStrike" cap="none" dirty="0" smtClean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b="1" i="0" u="none" strike="noStrike" cap="none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saber </a:t>
            </a:r>
            <a:r>
              <a:rPr lang="pt-BR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da importância da biodiversidade da fauna e das ameaças que as espécies e o meio ambiente enfrentam. </a:t>
            </a:r>
            <a:r>
              <a:rPr lang="pt-BR" b="1" i="0" u="none" strike="noStrike" cap="none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 </a:t>
            </a:r>
            <a:r>
              <a:rPr lang="pt-BR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intuito é despertar e fortalecer a vontade de cuidar dos oceanos e </a:t>
            </a:r>
            <a:endParaRPr lang="pt-BR" b="1" i="0" u="none" strike="noStrike" cap="none" dirty="0" smtClean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b="1" i="0" u="none" strike="noStrike" cap="none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motivá-l</a:t>
            </a:r>
            <a:r>
              <a:rPr lang="pt-BR" b="1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pt-BR" b="1" i="0" u="none" strike="noStrike" cap="none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 </a:t>
            </a:r>
            <a:r>
              <a:rPr lang="pt-BR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para atuar como multiplicador nas questões relacionadas à proteção ambiental </a:t>
            </a:r>
            <a:endParaRPr lang="pt-BR" b="1" i="0" u="none" strike="noStrike" cap="none" dirty="0" smtClean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b="1" i="0" u="none" strike="noStrike" cap="none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 </a:t>
            </a:r>
            <a:r>
              <a:rPr lang="pt-BR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à conservação marinha.</a:t>
            </a:r>
            <a:endParaRPr b="1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631</Words>
  <Application>Microsoft Office PowerPoint</Application>
  <PresentationFormat>Apresentação na tela (16:9)</PresentationFormat>
  <Paragraphs>86</Paragraphs>
  <Slides>10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6" baseType="lpstr">
      <vt:lpstr>Verdana</vt:lpstr>
      <vt:lpstr>Open Sans Light</vt:lpstr>
      <vt:lpstr>Roboto</vt:lpstr>
      <vt:lpstr>Open Sans</vt:lpstr>
      <vt:lpstr>Arial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Silvio Oliveira</dc:creator>
  <cp:lastModifiedBy>Windows User</cp:lastModifiedBy>
  <cp:revision>2</cp:revision>
  <dcterms:modified xsi:type="dcterms:W3CDTF">2021-06-21T19:12:30Z</dcterms:modified>
</cp:coreProperties>
</file>